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Medium"/>
      <p:regular r:id="rId17"/>
    </p:embeddedFont>
    <p:embeddedFont>
      <p:font typeface="Roboto Medium"/>
      <p:regular r:id="rId18"/>
    </p:embeddedFont>
    <p:embeddedFont>
      <p:font typeface="Roboto Medium"/>
      <p:regular r:id="rId19"/>
    </p:embeddedFont>
    <p:embeddedFont>
      <p:font typeface="Roboto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GenAI-Powered Sales Data Analysis Assistant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Transforming natural language queries into actionable business intelligence.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356" y="620078"/>
            <a:ext cx="5628918" cy="703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Results &amp; Impact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74356" y="1886545"/>
            <a:ext cx="3377327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Achievements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74356" y="2533888"/>
            <a:ext cx="3509367" cy="1080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SQL Generation Accuracy: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92.3%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(vs. 77-85% industry average).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74356" y="3693081"/>
            <a:ext cx="3509367" cy="1080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Response Time: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8.4 seconds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end-to-end (vs. 15-30 min traditional).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74356" y="4852273"/>
            <a:ext cx="3509367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Adoption: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73%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within first week.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74356" y="5651302"/>
            <a:ext cx="3509367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Self-Service Success: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88%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of questions answered without IT.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74356" y="6450330"/>
            <a:ext cx="3509367" cy="1080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Analytical Agility: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96% improvement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(24-48 hours to 12 minutes).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0697" y="1886545"/>
            <a:ext cx="3377327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Future Directions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0340697" y="2533888"/>
            <a:ext cx="3509367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AI (multi-modal, proactive analytics).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0697" y="3332917"/>
            <a:ext cx="3509367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Enterprise-grade security &amp; governance.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0697" y="4131945"/>
            <a:ext cx="3509367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Enhanced data integration (streaming, cloud warehouses).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40697" y="4930973"/>
            <a:ext cx="3509367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Performance &amp; scalability enhancements.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340697" y="5730002"/>
            <a:ext cx="3509367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Industry-specific specializations.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2264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Chapter 1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2861191" y="2846070"/>
            <a:ext cx="8908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Introduction: Bridging the Data Gap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895011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global self-service business intelligence market is projected to grow from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USD 6.73 billion in 2024 to USD 26.54 billion by 2032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reflecting a surging demand for accessible analytics. Despite vast enterprise data, only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20% of BI tools achieve meaningful adoption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due to complexity and technical skill requirements.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3886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Generative AI (GenAI) offers a transformative opportunity to democratize data access by enabling users to interact with data using plain English, bridging the gap between human language and structured database queries.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6065"/>
            <a:ext cx="69427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Business Impact &amp; Urgency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18473"/>
            <a:ext cx="13042821" cy="3354943"/>
          </a:xfrm>
          <a:prstGeom prst="roundRect">
            <a:avLst>
              <a:gd name="adj" fmla="val 284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026093"/>
            <a:ext cx="6513790" cy="1669852"/>
          </a:xfrm>
          <a:prstGeom prst="roundRect">
            <a:avLst>
              <a:gd name="adj" fmla="val 5705"/>
            </a:avLst>
          </a:prstGeom>
          <a:solidFill>
            <a:srgbClr val="182567"/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3252907"/>
            <a:ext cx="37027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Decision-Making Bottlenecks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743325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Non-technical stakeholders face delays, missing time-sensitive opportunities.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315200" y="3026093"/>
            <a:ext cx="6513790" cy="1669852"/>
          </a:xfrm>
          <a:prstGeom prst="rect">
            <a:avLst/>
          </a:prstGeom>
          <a:solidFill>
            <a:srgbClr val="182567"/>
          </a:solidFill>
          <a:ln/>
        </p:spPr>
      </p:sp>
      <p:sp>
        <p:nvSpPr>
          <p:cNvPr id="8" name="Shape 6"/>
          <p:cNvSpPr/>
          <p:nvPr/>
        </p:nvSpPr>
        <p:spPr>
          <a:xfrm>
            <a:off x="7315200" y="3026093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313E80"/>
          </a:solidFill>
          <a:ln/>
        </p:spPr>
      </p:sp>
      <p:sp>
        <p:nvSpPr>
          <p:cNvPr id="9" name="Text 7"/>
          <p:cNvSpPr/>
          <p:nvPr/>
        </p:nvSpPr>
        <p:spPr>
          <a:xfrm>
            <a:off x="7542014" y="3252907"/>
            <a:ext cx="32725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Underutilized Data Assets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42014" y="3743325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41% cite complex processes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45% report frequent delays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695944"/>
            <a:ext cx="6513790" cy="1669852"/>
          </a:xfrm>
          <a:prstGeom prst="rect">
            <a:avLst/>
          </a:prstGeom>
          <a:solidFill>
            <a:srgbClr val="182567"/>
          </a:solidFill>
          <a:ln/>
        </p:spPr>
      </p:sp>
      <p:sp>
        <p:nvSpPr>
          <p:cNvPr id="12" name="Shape 10"/>
          <p:cNvSpPr/>
          <p:nvPr/>
        </p:nvSpPr>
        <p:spPr>
          <a:xfrm>
            <a:off x="801410" y="4695944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313E80"/>
          </a:solidFill>
          <a:ln/>
        </p:spPr>
      </p:sp>
      <p:sp>
        <p:nvSpPr>
          <p:cNvPr id="13" name="Text 11"/>
          <p:cNvSpPr/>
          <p:nvPr/>
        </p:nvSpPr>
        <p:spPr>
          <a:xfrm>
            <a:off x="1028224" y="4922758"/>
            <a:ext cx="30416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Skills Gap &amp; Constraints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8224" y="5413177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Shortage of data science and SQL expertise limits analytical agility.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315200" y="4695944"/>
            <a:ext cx="6513790" cy="1669852"/>
          </a:xfrm>
          <a:prstGeom prst="rect">
            <a:avLst/>
          </a:prstGeom>
          <a:solidFill>
            <a:srgbClr val="182567"/>
          </a:solidFill>
          <a:ln/>
        </p:spPr>
      </p:sp>
      <p:sp>
        <p:nvSpPr>
          <p:cNvPr id="16" name="Shape 14"/>
          <p:cNvSpPr/>
          <p:nvPr/>
        </p:nvSpPr>
        <p:spPr>
          <a:xfrm>
            <a:off x="7315200" y="4695944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313E80"/>
          </a:solidFill>
          <a:ln/>
        </p:spPr>
      </p:sp>
      <p:sp>
        <p:nvSpPr>
          <p:cNvPr id="17" name="Shape 15"/>
          <p:cNvSpPr/>
          <p:nvPr/>
        </p:nvSpPr>
        <p:spPr>
          <a:xfrm>
            <a:off x="7315200" y="4695944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313E80"/>
          </a:solidFill>
          <a:ln/>
        </p:spPr>
      </p:sp>
      <p:sp>
        <p:nvSpPr>
          <p:cNvPr id="18" name="Text 16"/>
          <p:cNvSpPr/>
          <p:nvPr/>
        </p:nvSpPr>
        <p:spPr>
          <a:xfrm>
            <a:off x="7542014" y="4922758"/>
            <a:ext cx="33218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Competitive Disadvantage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542014" y="5413177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Organizations risk falling behind without rapid data analysis capabilities.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9378"/>
            <a:ext cx="122127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Problem Statement: Challenges in Data Analysis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51785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851785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109079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Complexity of Data Handling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953828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Messy, inconsistent data requires extensive preprocessing.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851785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851785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Knowledge Barrier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599497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business users lack SQL expertise, hindering independent insights.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851785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2851785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Limited Self-Service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599497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Existing BI tools have steep learning curves, reducing adoption.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172313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3310" y="5172313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17" name="Text 15"/>
          <p:cNvSpPr/>
          <p:nvPr/>
        </p:nvSpPr>
        <p:spPr>
          <a:xfrm>
            <a:off x="1142524" y="5429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Inefficient Workflows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5920026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Report requests cause delays and missed opportunities.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8548" y="5172313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398067" y="5172313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5A6ED8"/>
          </a:solidFill>
          <a:ln/>
        </p:spPr>
      </p:sp>
      <p:sp>
        <p:nvSpPr>
          <p:cNvPr id="21" name="Text 19"/>
          <p:cNvSpPr/>
          <p:nvPr/>
        </p:nvSpPr>
        <p:spPr>
          <a:xfrm>
            <a:off x="7777282" y="5429607"/>
            <a:ext cx="28557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Integration Challenges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777282" y="5920026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Bringing data from multiple sources is cumbersome.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73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3314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Technical Goals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8852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data preprocessing pipeline.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274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Robust MySQL database integration.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696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AI-driven query translation (GPT-4o-mini).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1184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Scalable FastAPI backend architecture.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23314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Functional Goals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599521" y="38852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Intuitive Streamlit UI (conversational AI &amp; dashboards).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3274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query processing (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 10 seconds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7696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Plotly visualization capabilities.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21184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Seamless Power BI integration.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59091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aims to bridge the gap between complex enterprise data and accessible business intelligence.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250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Chapter 2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054191" y="1831181"/>
            <a:ext cx="8521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Existing Methods &amp; Our Approach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10693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Current Landscape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375904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Academic Text-to-SQL: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Spider 2.0 benchmark shows only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15.1% success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on enterprise challenges.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6414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Commercial BI Platforms: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ThoughtSpot, Looker, Lightdash offer varying degrees of natural language and modeling.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6924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LLM-Based Solutions: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High performance but face data privacy and API limitations.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10693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Our Innovation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599521" y="375904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End-to-End Architecture: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Complete data preprocessing, unlike most academic solutions.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56414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Hybrid Interface: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Combines conversational AI with traditional BI dashboards.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36924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Schema Extraction: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Informs LLM for accurate query generation.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617434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Performance &amp; Usability: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Sub-10-second response times and guided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961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Chapter 3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433048" y="1542812"/>
            <a:ext cx="77641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System Design &amp; Methodology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59175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GenAI-powered Sales Data Analysis Assistant utilizes a comprehensive sales dataset (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10,000 to 1,000,000 transaction records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 with temporal, geographic, product, customer, and financial dimensions.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727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3927753"/>
            <a:ext cx="6407944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7" name="Text 5"/>
          <p:cNvSpPr/>
          <p:nvPr/>
        </p:nvSpPr>
        <p:spPr>
          <a:xfrm>
            <a:off x="793790" y="4102060"/>
            <a:ext cx="35684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Loading &amp; Assessment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4592479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Robust Excel data loading with error handling and column cleanup.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28548" y="35727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548" y="3927753"/>
            <a:ext cx="6408063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11" name="Text 9"/>
          <p:cNvSpPr/>
          <p:nvPr/>
        </p:nvSpPr>
        <p:spPr>
          <a:xfrm>
            <a:off x="7428548" y="4102060"/>
            <a:ext cx="32726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Text Data Standardization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28548" y="4592479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Consistent formatting for product names, cities, and categories.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571511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93790" y="6070163"/>
            <a:ext cx="6407944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15" name="Text 13"/>
          <p:cNvSpPr/>
          <p:nvPr/>
        </p:nvSpPr>
        <p:spPr>
          <a:xfrm>
            <a:off x="793790" y="6244471"/>
            <a:ext cx="33443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Temporal Data Processing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673488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engineering for time-series analysis.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428548" y="571511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6070163"/>
            <a:ext cx="6408063" cy="30480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19" name="Text 17"/>
          <p:cNvSpPr/>
          <p:nvPr/>
        </p:nvSpPr>
        <p:spPr>
          <a:xfrm>
            <a:off x="7428548" y="6244471"/>
            <a:ext cx="35897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Numeric Data Normalization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428548" y="673488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StandardScaler for optimal analytical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5956"/>
            <a:ext cx="57284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Architectural Overview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98363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232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Tier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72285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MySQL database optimized for analytical queries.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098363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232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Application Tier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72285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FastAPI REST service for NLP and database interaction.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098363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2324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Presentation Tier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72285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Streamlit web application for interactive user experience.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9306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three-tier distributed architecture ensures scalability and clear separation of concerns.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0914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Chapter 4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370308" y="1672590"/>
            <a:ext cx="58896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Implementation Details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94834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Technologies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36004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 3.8+: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Primary programming language.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426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MySQL-compatible SQL: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Database operations.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4848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FastAPI 0.100+: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High-performance backend.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9270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Streamlit 1.28+: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Interactive frontend.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3692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Pandas 2.0+: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Data manipulation.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114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Scikit-learn 1.3+: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Numeric normalization.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2536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Plotly 5.15+: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Interactive visualizations.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6958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OpenAI GPT-4o-mini: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Natural language to SQL translation.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294834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System Workflow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7599521" y="36004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System Initialization &amp; Startup.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40426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ETL Pipeline Execution.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448484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Natural Language Query Processing.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492704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Database Execution &amp; Result Processing.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9521" y="53692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Visualization &amp; Dashboard Generation.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2025-08-19T17:44:40Z</dcterms:created>
  <dcterms:modified xsi:type="dcterms:W3CDTF">2025-08-19T17:44:40Z</dcterms:modified>
</cp:coreProperties>
</file>